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70" r:id="rId3"/>
    <p:sldId id="268" r:id="rId4"/>
    <p:sldId id="257" r:id="rId5"/>
    <p:sldId id="265" r:id="rId6"/>
    <p:sldId id="262" r:id="rId7"/>
    <p:sldId id="269" r:id="rId8"/>
    <p:sldId id="263" r:id="rId9"/>
    <p:sldId id="271" r:id="rId10"/>
    <p:sldId id="264" r:id="rId11"/>
    <p:sldId id="26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86395" autoAdjust="0"/>
  </p:normalViewPr>
  <p:slideViewPr>
    <p:cSldViewPr snapToGrid="0" snapToObjects="1">
      <p:cViewPr>
        <p:scale>
          <a:sx n="110" d="100"/>
          <a:sy n="110" d="100"/>
        </p:scale>
        <p:origin x="-264" y="-8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DE10-A6FF-4FBD-81B1-BD16BFB13CA0}" type="datetimeFigureOut">
              <a:rPr lang="cs-CZ" smtClean="0"/>
              <a:t>19.6.2018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2DDDD-36A3-4652-8D16-73DC876BE0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47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08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40" y="1603503"/>
            <a:ext cx="2435890" cy="218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77" y="1757839"/>
            <a:ext cx="5691225" cy="1239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ln w="6350">
                  <a:noFill/>
                </a:ln>
                <a:solidFill>
                  <a:srgbClr val="002060"/>
                </a:solidFill>
              </a:rPr>
              <a:t>Realizace C-ITS na</a:t>
            </a:r>
          </a:p>
          <a:p>
            <a:pPr>
              <a:lnSpc>
                <a:spcPct val="80000"/>
              </a:lnSpc>
            </a:pPr>
            <a:r>
              <a:rPr lang="cs-CZ" sz="3600" b="1" dirty="0" smtClean="0">
                <a:ln w="6350">
                  <a:noFill/>
                </a:ln>
                <a:solidFill>
                  <a:srgbClr val="002060"/>
                </a:solidFill>
              </a:rPr>
              <a:t>části dálniční sítě</a:t>
            </a:r>
          </a:p>
          <a:p>
            <a:pPr>
              <a:lnSpc>
                <a:spcPct val="80000"/>
              </a:lnSpc>
            </a:pPr>
            <a:r>
              <a:rPr lang="cs-CZ" sz="3600" b="1" dirty="0" smtClean="0">
                <a:ln w="6350">
                  <a:noFill/>
                </a:ln>
                <a:solidFill>
                  <a:srgbClr val="002060"/>
                </a:solidFill>
              </a:rPr>
              <a:t>ŘSD ČR</a:t>
            </a:r>
            <a:endParaRPr lang="en-US" sz="3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210" y="3318258"/>
            <a:ext cx="3651038" cy="6498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dirty="0" smtClean="0">
                <a:solidFill>
                  <a:schemeClr val="bg1"/>
                </a:solidFill>
                <a:latin typeface="Calibri Light"/>
                <a:cs typeface="Calibri Light"/>
              </a:rPr>
              <a:t>Roman Voříšek, Jan Pejchal (ŘSD)</a:t>
            </a:r>
          </a:p>
          <a:p>
            <a:pPr>
              <a:lnSpc>
                <a:spcPct val="80000"/>
              </a:lnSpc>
            </a:pPr>
            <a:r>
              <a:rPr lang="cs-CZ" b="1" dirty="0" smtClean="0">
                <a:solidFill>
                  <a:schemeClr val="bg1"/>
                </a:solidFill>
                <a:latin typeface="Calibri"/>
                <a:cs typeface="Calibri"/>
              </a:rPr>
              <a:t>20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cs-CZ" b="1" dirty="0" smtClean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. 201</a:t>
            </a:r>
            <a:r>
              <a:rPr lang="cs-CZ" b="1" dirty="0" smtClean="0">
                <a:solidFill>
                  <a:schemeClr val="bg1"/>
                </a:solidFill>
                <a:latin typeface="Calibri"/>
                <a:cs typeface="Calibri"/>
              </a:rPr>
              <a:t>8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7708" y="3363865"/>
            <a:ext cx="0" cy="2413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Fáze implementace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50" y="1277627"/>
            <a:ext cx="6344424" cy="37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4" y="4377650"/>
            <a:ext cx="6740512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err="1" smtClean="0">
                <a:solidFill>
                  <a:schemeClr val="tx2"/>
                </a:solidFill>
                <a:latin typeface="Calibri"/>
                <a:cs typeface="Calibri"/>
              </a:rPr>
              <a:t>Děkuj</a:t>
            </a:r>
            <a:r>
              <a:rPr lang="cs-CZ" sz="4800" b="1" dirty="0" err="1" smtClean="0">
                <a:solidFill>
                  <a:schemeClr val="tx2"/>
                </a:solidFill>
                <a:latin typeface="Calibri"/>
                <a:cs typeface="Calibri"/>
              </a:rPr>
              <a:t>eme</a:t>
            </a:r>
            <a:r>
              <a:rPr lang="cs-CZ" sz="4800" b="1" dirty="0" smtClean="0">
                <a:solidFill>
                  <a:schemeClr val="tx2"/>
                </a:solidFill>
                <a:latin typeface="Calibri"/>
                <a:cs typeface="Calibri"/>
              </a:rPr>
              <a:t> za pozornost</a:t>
            </a:r>
            <a:endParaRPr lang="en-US" sz="48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30" y="459592"/>
            <a:ext cx="5401566" cy="33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 smtClean="0"/>
              <a:t>Pilotní projekt před C-</a:t>
            </a:r>
            <a:r>
              <a:rPr lang="cs-CZ" sz="2800" dirty="0" err="1" smtClean="0"/>
              <a:t>Roads</a:t>
            </a:r>
            <a:r>
              <a:rPr lang="cs-CZ" sz="2800" dirty="0" smtClean="0"/>
              <a:t> CZ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325358"/>
            <a:ext cx="8263072" cy="355932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/>
            <a:r>
              <a:rPr lang="cs-CZ" dirty="0" smtClean="0"/>
              <a:t>Před realizací </a:t>
            </a:r>
            <a:r>
              <a:rPr lang="cs-CZ" dirty="0"/>
              <a:t>projektu </a:t>
            </a:r>
            <a:r>
              <a:rPr lang="cs-CZ" dirty="0" smtClean="0"/>
              <a:t>C-Roads CZ </a:t>
            </a:r>
            <a:r>
              <a:rPr lang="cs-CZ" dirty="0"/>
              <a:t>zahájilo </a:t>
            </a:r>
            <a:r>
              <a:rPr lang="cs-CZ" dirty="0" smtClean="0"/>
              <a:t>ŘSD pilotní projekt C-ITS na pražském okruhu (D0) a malých částech dálnic </a:t>
            </a:r>
          </a:p>
          <a:p>
            <a:pPr algn="just"/>
            <a:r>
              <a:rPr lang="cs-CZ" dirty="0" smtClean="0"/>
              <a:t>D5 (km 0-5) a D1 (km 10-21). </a:t>
            </a:r>
          </a:p>
          <a:p>
            <a:pPr algn="just"/>
            <a:r>
              <a:rPr lang="cs-CZ" dirty="0" smtClean="0"/>
              <a:t>V rámci tohoto projektu vy-</a:t>
            </a:r>
          </a:p>
          <a:p>
            <a:pPr algn="just"/>
            <a:r>
              <a:rPr lang="cs-CZ" dirty="0" smtClean="0"/>
              <a:t>tvořený C-ITS </a:t>
            </a:r>
            <a:r>
              <a:rPr lang="cs-CZ" dirty="0" err="1" smtClean="0"/>
              <a:t>Back</a:t>
            </a:r>
            <a:r>
              <a:rPr lang="cs-CZ" dirty="0" smtClean="0"/>
              <a:t> Office a </a:t>
            </a:r>
          </a:p>
          <a:p>
            <a:pPr algn="just"/>
            <a:r>
              <a:rPr lang="cs-CZ" dirty="0" smtClean="0"/>
              <a:t>C2X aplikace budou sloužit </a:t>
            </a:r>
          </a:p>
          <a:p>
            <a:pPr algn="just"/>
            <a:r>
              <a:rPr lang="cs-CZ" dirty="0" smtClean="0"/>
              <a:t>jako výchozí pro implementaci </a:t>
            </a:r>
          </a:p>
          <a:p>
            <a:pPr algn="just"/>
            <a:r>
              <a:rPr lang="cs-CZ" dirty="0" smtClean="0"/>
              <a:t>C-</a:t>
            </a:r>
            <a:r>
              <a:rPr lang="cs-CZ" dirty="0" err="1" smtClean="0"/>
              <a:t>Roads</a:t>
            </a:r>
            <a:r>
              <a:rPr lang="cs-CZ" dirty="0" smtClean="0"/>
              <a:t> CZ v ŘSD ČR.</a:t>
            </a:r>
          </a:p>
          <a:p>
            <a:endParaRPr lang="cs-CZ" sz="1400" b="1" u="sng" dirty="0" smtClean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94" y="1837426"/>
            <a:ext cx="5417346" cy="30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Pilotní projekt před C-</a:t>
            </a:r>
            <a:r>
              <a:rPr lang="cs-CZ" sz="2800" dirty="0" err="1"/>
              <a:t>Roads</a:t>
            </a:r>
            <a:r>
              <a:rPr lang="cs-CZ" sz="2800" dirty="0"/>
              <a:t> CZ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304595"/>
            <a:ext cx="8263072" cy="326602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Instalováno cca 30 komunikačních jednotek na infrastrukturu (RSU)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Desítky vozidel a vozíků údržby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Back</a:t>
            </a:r>
            <a:r>
              <a:rPr lang="cs-CZ" dirty="0" smtClean="0"/>
              <a:t>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C2X aplikace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UseCase</a:t>
            </a:r>
            <a:r>
              <a:rPr lang="cs-CZ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Road</a:t>
            </a:r>
            <a:r>
              <a:rPr lang="cs-CZ" dirty="0" smtClean="0"/>
              <a:t> Works </a:t>
            </a:r>
            <a:r>
              <a:rPr lang="cs-CZ" dirty="0" err="1" smtClean="0"/>
              <a:t>Warning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In-</a:t>
            </a:r>
            <a:r>
              <a:rPr lang="cs-CZ" dirty="0" err="1"/>
              <a:t>Vehicle</a:t>
            </a:r>
            <a:r>
              <a:rPr lang="cs-CZ" dirty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Probe</a:t>
            </a:r>
            <a:r>
              <a:rPr lang="cs-CZ" dirty="0" smtClean="0"/>
              <a:t> </a:t>
            </a:r>
            <a:r>
              <a:rPr lang="cs-CZ" dirty="0" err="1" smtClean="0"/>
              <a:t>Vehicle</a:t>
            </a:r>
            <a:r>
              <a:rPr lang="cs-CZ" dirty="0" smtClean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sz="1400" b="1" u="sng" dirty="0" smtClean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80" y="1856024"/>
            <a:ext cx="3236860" cy="21631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92" y="2028350"/>
            <a:ext cx="2449184" cy="15424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974" y="3382563"/>
            <a:ext cx="2566379" cy="160680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44" y="3052546"/>
            <a:ext cx="2613188" cy="164235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40" y="3600175"/>
            <a:ext cx="2087592" cy="13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 smtClean="0"/>
              <a:t>Projekt C-</a:t>
            </a:r>
            <a:r>
              <a:rPr lang="cs-CZ" sz="2800" dirty="0" err="1" smtClean="0"/>
              <a:t>Roads</a:t>
            </a:r>
            <a:r>
              <a:rPr lang="cs-CZ" sz="2800" dirty="0" smtClean="0"/>
              <a:t> CZ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342611"/>
            <a:ext cx="8263072" cy="335878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/>
            <a:r>
              <a:rPr lang="cs-CZ" b="1" dirty="0" smtClean="0"/>
              <a:t>C-ROADS</a:t>
            </a:r>
            <a:r>
              <a:rPr lang="cs-CZ" dirty="0" smtClean="0"/>
              <a:t> </a:t>
            </a:r>
            <a:r>
              <a:rPr lang="cs-CZ" dirty="0"/>
              <a:t>je mezinárodní projekt zaměřený na nasazení kooperativních systémů (C-ITS) na vybraných koridorech v rámci EU v letech 2017-2020. Koordinátorem projetu C-ROADS CZ je MD ČR a partnery jsou ŘSD ČR, SŽDC, AŽD Praha s.r.o., ČVUT v Praze Fakulta dopravní, Brněnské komunikace a.s., O2 Czech Republic a.s., T-Mobile Czech Republic a.s. a INTENS </a:t>
            </a:r>
            <a:r>
              <a:rPr lang="cs-CZ" dirty="0" err="1"/>
              <a:t>Corporation</a:t>
            </a:r>
            <a:r>
              <a:rPr lang="cs-CZ" dirty="0"/>
              <a:t> s.r.o. </a:t>
            </a:r>
            <a:r>
              <a:rPr lang="cs-CZ" i="1" u="sng" dirty="0"/>
              <a:t>ŘSD řeší v rámci tohoto projektu pokrytí C-ITS na vybraných úsecích dálnic, jedná se o úsek mezi silničním okruhem kolem Prahy po Plzeň na dálnici D5, úsek na dálnici D11 po H.K. a úsek na dálnici D1 v okolí Brna, včetně přilehlých radiál</a:t>
            </a:r>
            <a:r>
              <a:rPr lang="cs-CZ" dirty="0"/>
              <a:t>. Dále dochází k vybavení C-ITS jednotkami ve vozidlech údržby pro dané úseky dálnic. C-ITS zajišťují vzájemnou komunikaci mezi vozidly a infrastrukturou a mezi vozidly navzájem, tím </a:t>
            </a:r>
            <a:r>
              <a:rPr lang="cs-CZ" dirty="0" smtClean="0"/>
              <a:t>dochází k včasnému varování </a:t>
            </a:r>
            <a:r>
              <a:rPr lang="cs-CZ" dirty="0"/>
              <a:t>řidiče před náhle vzniklou nebezpečnou situací v silničním provozu (údržba, odstavené vozidlo, nehoda …) nebo </a:t>
            </a:r>
            <a:r>
              <a:rPr lang="cs-CZ" dirty="0" smtClean="0"/>
              <a:t>k poskytnutí </a:t>
            </a:r>
            <a:r>
              <a:rPr lang="cs-CZ" dirty="0"/>
              <a:t>vybrané dopravní informace (stav </a:t>
            </a:r>
            <a:r>
              <a:rPr lang="cs-CZ" dirty="0" smtClean="0"/>
              <a:t>PDZ a ZPI, </a:t>
            </a:r>
            <a:r>
              <a:rPr lang="cs-CZ" dirty="0"/>
              <a:t>dojezdové doby …).</a:t>
            </a:r>
          </a:p>
        </p:txBody>
      </p:sp>
    </p:spTree>
    <p:extLst>
      <p:ext uri="{BB962C8B-B14F-4D97-AF65-F5344CB8AC3E}">
        <p14:creationId xmlns:p14="http://schemas.microsoft.com/office/powerpoint/2010/main" val="1389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 smtClean="0"/>
              <a:t>Lokalizace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ázek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6" y="1279042"/>
            <a:ext cx="6177915" cy="3691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kupina 17"/>
          <p:cNvGrpSpPr/>
          <p:nvPr/>
        </p:nvGrpSpPr>
        <p:grpSpPr>
          <a:xfrm>
            <a:off x="1571984" y="2596013"/>
            <a:ext cx="5735954" cy="1926587"/>
            <a:chOff x="0" y="0"/>
            <a:chExt cx="5736357" cy="1927157"/>
          </a:xfrm>
        </p:grpSpPr>
        <p:sp>
          <p:nvSpPr>
            <p:cNvPr id="19" name="Volný tvar 18"/>
            <p:cNvSpPr/>
            <p:nvPr/>
          </p:nvSpPr>
          <p:spPr>
            <a:xfrm>
              <a:off x="0" y="618186"/>
              <a:ext cx="727283" cy="142140"/>
            </a:xfrm>
            <a:custGeom>
              <a:avLst/>
              <a:gdLst>
                <a:gd name="connsiteX0" fmla="*/ 0 w 727283"/>
                <a:gd name="connsiteY0" fmla="*/ 142140 h 142140"/>
                <a:gd name="connsiteX1" fmla="*/ 84732 w 727283"/>
                <a:gd name="connsiteY1" fmla="*/ 92713 h 142140"/>
                <a:gd name="connsiteX2" fmla="*/ 176525 w 727283"/>
                <a:gd name="connsiteY2" fmla="*/ 25633 h 142140"/>
                <a:gd name="connsiteX3" fmla="*/ 275379 w 727283"/>
                <a:gd name="connsiteY3" fmla="*/ 920 h 142140"/>
                <a:gd name="connsiteX4" fmla="*/ 331867 w 727283"/>
                <a:gd name="connsiteY4" fmla="*/ 53877 h 142140"/>
                <a:gd name="connsiteX5" fmla="*/ 420129 w 727283"/>
                <a:gd name="connsiteY5" fmla="*/ 64469 h 142140"/>
                <a:gd name="connsiteX6" fmla="*/ 497800 w 727283"/>
                <a:gd name="connsiteY6" fmla="*/ 46816 h 142140"/>
                <a:gd name="connsiteX7" fmla="*/ 624899 w 727283"/>
                <a:gd name="connsiteY7" fmla="*/ 71530 h 142140"/>
                <a:gd name="connsiteX8" fmla="*/ 667265 w 727283"/>
                <a:gd name="connsiteY8" fmla="*/ 60938 h 142140"/>
                <a:gd name="connsiteX9" fmla="*/ 691978 w 727283"/>
                <a:gd name="connsiteY9" fmla="*/ 113896 h 142140"/>
                <a:gd name="connsiteX10" fmla="*/ 727283 w 727283"/>
                <a:gd name="connsiteY10" fmla="*/ 92713 h 14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283" h="142140">
                  <a:moveTo>
                    <a:pt x="0" y="142140"/>
                  </a:moveTo>
                  <a:cubicBezTo>
                    <a:pt x="27655" y="127135"/>
                    <a:pt x="55311" y="112131"/>
                    <a:pt x="84732" y="92713"/>
                  </a:cubicBezTo>
                  <a:cubicBezTo>
                    <a:pt x="114153" y="73295"/>
                    <a:pt x="144751" y="40932"/>
                    <a:pt x="176525" y="25633"/>
                  </a:cubicBezTo>
                  <a:cubicBezTo>
                    <a:pt x="208299" y="10334"/>
                    <a:pt x="249489" y="-3787"/>
                    <a:pt x="275379" y="920"/>
                  </a:cubicBezTo>
                  <a:cubicBezTo>
                    <a:pt x="301269" y="5627"/>
                    <a:pt x="307742" y="43285"/>
                    <a:pt x="331867" y="53877"/>
                  </a:cubicBezTo>
                  <a:cubicBezTo>
                    <a:pt x="355992" y="64468"/>
                    <a:pt x="392474" y="65646"/>
                    <a:pt x="420129" y="64469"/>
                  </a:cubicBezTo>
                  <a:cubicBezTo>
                    <a:pt x="447784" y="63292"/>
                    <a:pt x="463672" y="45639"/>
                    <a:pt x="497800" y="46816"/>
                  </a:cubicBezTo>
                  <a:cubicBezTo>
                    <a:pt x="531928" y="47993"/>
                    <a:pt x="596655" y="69176"/>
                    <a:pt x="624899" y="71530"/>
                  </a:cubicBezTo>
                  <a:cubicBezTo>
                    <a:pt x="653143" y="73884"/>
                    <a:pt x="656085" y="53877"/>
                    <a:pt x="667265" y="60938"/>
                  </a:cubicBezTo>
                  <a:cubicBezTo>
                    <a:pt x="678445" y="67999"/>
                    <a:pt x="681975" y="108600"/>
                    <a:pt x="691978" y="113896"/>
                  </a:cubicBezTo>
                  <a:cubicBezTo>
                    <a:pt x="701981" y="119192"/>
                    <a:pt x="714632" y="105952"/>
                    <a:pt x="727283" y="92713"/>
                  </a:cubicBezTo>
                </a:path>
              </a:pathLst>
            </a:custGeom>
            <a:noFill/>
            <a:ln w="38100">
              <a:solidFill>
                <a:srgbClr val="FD09DA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734095" y="218941"/>
              <a:ext cx="801424" cy="504862"/>
            </a:xfrm>
            <a:custGeom>
              <a:avLst/>
              <a:gdLst>
                <a:gd name="connsiteX0" fmla="*/ 0 w 801424"/>
                <a:gd name="connsiteY0" fmla="*/ 504862 h 504862"/>
                <a:gd name="connsiteX1" fmla="*/ 74140 w 801424"/>
                <a:gd name="connsiteY1" fmla="*/ 483679 h 504862"/>
                <a:gd name="connsiteX2" fmla="*/ 254196 w 801424"/>
                <a:gd name="connsiteY2" fmla="*/ 395416 h 504862"/>
                <a:gd name="connsiteX3" fmla="*/ 670795 w 801424"/>
                <a:gd name="connsiteY3" fmla="*/ 102385 h 504862"/>
                <a:gd name="connsiteX4" fmla="*/ 801424 w 801424"/>
                <a:gd name="connsiteY4" fmla="*/ 0 h 5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424" h="504862">
                  <a:moveTo>
                    <a:pt x="0" y="504862"/>
                  </a:moveTo>
                  <a:cubicBezTo>
                    <a:pt x="15887" y="503391"/>
                    <a:pt x="31774" y="501920"/>
                    <a:pt x="74140" y="483679"/>
                  </a:cubicBezTo>
                  <a:cubicBezTo>
                    <a:pt x="116506" y="465438"/>
                    <a:pt x="154754" y="458965"/>
                    <a:pt x="254196" y="395416"/>
                  </a:cubicBezTo>
                  <a:cubicBezTo>
                    <a:pt x="353639" y="331867"/>
                    <a:pt x="579590" y="168288"/>
                    <a:pt x="670795" y="102385"/>
                  </a:cubicBezTo>
                  <a:cubicBezTo>
                    <a:pt x="762000" y="36482"/>
                    <a:pt x="781712" y="18241"/>
                    <a:pt x="801424" y="0"/>
                  </a:cubicBezTo>
                </a:path>
              </a:pathLst>
            </a:custGeom>
            <a:noFill/>
            <a:ln w="38100">
              <a:solidFill>
                <a:srgbClr val="FD09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1841679" y="321972"/>
              <a:ext cx="1613440" cy="1073273"/>
            </a:xfrm>
            <a:custGeom>
              <a:avLst/>
              <a:gdLst>
                <a:gd name="connsiteX0" fmla="*/ 0 w 1613440"/>
                <a:gd name="connsiteY0" fmla="*/ 0 h 1073273"/>
                <a:gd name="connsiteX1" fmla="*/ 208300 w 1613440"/>
                <a:gd name="connsiteY1" fmla="*/ 225952 h 1073273"/>
                <a:gd name="connsiteX2" fmla="*/ 444843 w 1613440"/>
                <a:gd name="connsiteY2" fmla="*/ 434252 h 1073273"/>
                <a:gd name="connsiteX3" fmla="*/ 741406 w 1613440"/>
                <a:gd name="connsiteY3" fmla="*/ 635490 h 1073273"/>
                <a:gd name="connsiteX4" fmla="*/ 1105047 w 1613440"/>
                <a:gd name="connsiteY4" fmla="*/ 797894 h 1073273"/>
                <a:gd name="connsiteX5" fmla="*/ 1380426 w 1613440"/>
                <a:gd name="connsiteY5" fmla="*/ 939114 h 1073273"/>
                <a:gd name="connsiteX6" fmla="*/ 1553421 w 1613440"/>
                <a:gd name="connsiteY6" fmla="*/ 1009724 h 1073273"/>
                <a:gd name="connsiteX7" fmla="*/ 1613440 w 1613440"/>
                <a:gd name="connsiteY7" fmla="*/ 1073273 h 107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440" h="1073273">
                  <a:moveTo>
                    <a:pt x="0" y="0"/>
                  </a:moveTo>
                  <a:cubicBezTo>
                    <a:pt x="67079" y="76788"/>
                    <a:pt x="134159" y="153577"/>
                    <a:pt x="208300" y="225952"/>
                  </a:cubicBezTo>
                  <a:cubicBezTo>
                    <a:pt x="282441" y="298327"/>
                    <a:pt x="355992" y="365996"/>
                    <a:pt x="444843" y="434252"/>
                  </a:cubicBezTo>
                  <a:cubicBezTo>
                    <a:pt x="533694" y="502508"/>
                    <a:pt x="631372" y="574883"/>
                    <a:pt x="741406" y="635490"/>
                  </a:cubicBezTo>
                  <a:cubicBezTo>
                    <a:pt x="851440" y="696097"/>
                    <a:pt x="998544" y="747290"/>
                    <a:pt x="1105047" y="797894"/>
                  </a:cubicBezTo>
                  <a:cubicBezTo>
                    <a:pt x="1211550" y="848498"/>
                    <a:pt x="1305697" y="903809"/>
                    <a:pt x="1380426" y="939114"/>
                  </a:cubicBezTo>
                  <a:cubicBezTo>
                    <a:pt x="1455155" y="974419"/>
                    <a:pt x="1514585" y="987364"/>
                    <a:pt x="1553421" y="1009724"/>
                  </a:cubicBezTo>
                  <a:cubicBezTo>
                    <a:pt x="1592257" y="1032084"/>
                    <a:pt x="1602848" y="1052678"/>
                    <a:pt x="1613440" y="1073273"/>
                  </a:cubicBezTo>
                </a:path>
              </a:pathLst>
            </a:custGeom>
            <a:noFill/>
            <a:ln w="38100">
              <a:solidFill>
                <a:srgbClr val="FD09DA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841679" y="0"/>
              <a:ext cx="1034437" cy="141221"/>
            </a:xfrm>
            <a:custGeom>
              <a:avLst/>
              <a:gdLst>
                <a:gd name="connsiteX0" fmla="*/ 0 w 1034437"/>
                <a:gd name="connsiteY0" fmla="*/ 141221 h 141221"/>
                <a:gd name="connsiteX1" fmla="*/ 204769 w 1034437"/>
                <a:gd name="connsiteY1" fmla="*/ 105916 h 141221"/>
                <a:gd name="connsiteX2" fmla="*/ 427190 w 1034437"/>
                <a:gd name="connsiteY2" fmla="*/ 120038 h 141221"/>
                <a:gd name="connsiteX3" fmla="*/ 829668 w 1034437"/>
                <a:gd name="connsiteY3" fmla="*/ 105916 h 141221"/>
                <a:gd name="connsiteX4" fmla="*/ 985010 w 1034437"/>
                <a:gd name="connsiteY4" fmla="*/ 102385 h 141221"/>
                <a:gd name="connsiteX5" fmla="*/ 1034437 w 1034437"/>
                <a:gd name="connsiteY5" fmla="*/ 0 h 1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37" h="141221">
                  <a:moveTo>
                    <a:pt x="0" y="141221"/>
                  </a:moveTo>
                  <a:cubicBezTo>
                    <a:pt x="66785" y="125333"/>
                    <a:pt x="133571" y="109446"/>
                    <a:pt x="204769" y="105916"/>
                  </a:cubicBezTo>
                  <a:cubicBezTo>
                    <a:pt x="275967" y="102386"/>
                    <a:pt x="323040" y="120038"/>
                    <a:pt x="427190" y="120038"/>
                  </a:cubicBezTo>
                  <a:cubicBezTo>
                    <a:pt x="531340" y="120038"/>
                    <a:pt x="829668" y="105916"/>
                    <a:pt x="829668" y="105916"/>
                  </a:cubicBezTo>
                  <a:cubicBezTo>
                    <a:pt x="922638" y="102974"/>
                    <a:pt x="950882" y="120038"/>
                    <a:pt x="985010" y="102385"/>
                  </a:cubicBezTo>
                  <a:cubicBezTo>
                    <a:pt x="1019138" y="84732"/>
                    <a:pt x="1026787" y="42366"/>
                    <a:pt x="1034437" y="0"/>
                  </a:cubicBezTo>
                </a:path>
              </a:pathLst>
            </a:custGeom>
            <a:noFill/>
            <a:ln w="38100">
              <a:solidFill>
                <a:srgbClr val="FD09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3554569" y="1468191"/>
              <a:ext cx="84884" cy="458966"/>
            </a:xfrm>
            <a:custGeom>
              <a:avLst/>
              <a:gdLst>
                <a:gd name="connsiteX0" fmla="*/ 53110 w 84884"/>
                <a:gd name="connsiteY0" fmla="*/ 0 h 458966"/>
                <a:gd name="connsiteX1" fmla="*/ 17805 w 84884"/>
                <a:gd name="connsiteY1" fmla="*/ 98854 h 458966"/>
                <a:gd name="connsiteX2" fmla="*/ 3683 w 84884"/>
                <a:gd name="connsiteY2" fmla="*/ 271849 h 458966"/>
                <a:gd name="connsiteX3" fmla="*/ 84884 w 84884"/>
                <a:gd name="connsiteY3" fmla="*/ 458966 h 45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84" h="458966">
                  <a:moveTo>
                    <a:pt x="53110" y="0"/>
                  </a:moveTo>
                  <a:cubicBezTo>
                    <a:pt x="39576" y="26773"/>
                    <a:pt x="26043" y="53546"/>
                    <a:pt x="17805" y="98854"/>
                  </a:cubicBezTo>
                  <a:cubicBezTo>
                    <a:pt x="9567" y="144162"/>
                    <a:pt x="-7497" y="211830"/>
                    <a:pt x="3683" y="271849"/>
                  </a:cubicBezTo>
                  <a:cubicBezTo>
                    <a:pt x="14863" y="331868"/>
                    <a:pt x="49873" y="395417"/>
                    <a:pt x="84884" y="458966"/>
                  </a:cubicBezTo>
                </a:path>
              </a:pathLst>
            </a:custGeom>
            <a:noFill/>
            <a:ln w="38100">
              <a:solidFill>
                <a:srgbClr val="FD09DA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Ovál 23"/>
            <p:cNvSpPr/>
            <p:nvPr/>
          </p:nvSpPr>
          <p:spPr>
            <a:xfrm>
              <a:off x="2884867" y="309093"/>
              <a:ext cx="338928" cy="6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1532586" y="231820"/>
              <a:ext cx="310101" cy="92477"/>
            </a:xfrm>
            <a:custGeom>
              <a:avLst/>
              <a:gdLst>
                <a:gd name="connsiteX0" fmla="*/ 0 w 310101"/>
                <a:gd name="connsiteY0" fmla="*/ 0 h 92477"/>
                <a:gd name="connsiteX1" fmla="*/ 131196 w 310101"/>
                <a:gd name="connsiteY1" fmla="*/ 79513 h 92477"/>
                <a:gd name="connsiteX2" fmla="*/ 310101 w 310101"/>
                <a:gd name="connsiteY2" fmla="*/ 91440 h 9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101" h="92477">
                  <a:moveTo>
                    <a:pt x="0" y="0"/>
                  </a:moveTo>
                  <a:cubicBezTo>
                    <a:pt x="39756" y="32136"/>
                    <a:pt x="79513" y="64273"/>
                    <a:pt x="131196" y="79513"/>
                  </a:cubicBezTo>
                  <a:cubicBezTo>
                    <a:pt x="182880" y="94753"/>
                    <a:pt x="246490" y="93096"/>
                    <a:pt x="310101" y="9144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6" name="Textové pole 24"/>
            <p:cNvSpPr txBox="1"/>
            <p:nvPr/>
          </p:nvSpPr>
          <p:spPr>
            <a:xfrm>
              <a:off x="1403797" y="321972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17365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DT0</a:t>
              </a:r>
              <a:endParaRPr lang="cs-CZ" sz="110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Textové pole 34"/>
            <p:cNvSpPr txBox="1"/>
            <p:nvPr/>
          </p:nvSpPr>
          <p:spPr>
            <a:xfrm>
              <a:off x="4829577" y="579549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cs-CZ" sz="11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052145" y="2956053"/>
            <a:ext cx="5233676" cy="1310003"/>
            <a:chOff x="0" y="0"/>
            <a:chExt cx="5234082" cy="1310067"/>
          </a:xfrm>
        </p:grpSpPr>
        <p:sp>
          <p:nvSpPr>
            <p:cNvPr id="29" name="Ovál 28"/>
            <p:cNvSpPr/>
            <p:nvPr/>
          </p:nvSpPr>
          <p:spPr>
            <a:xfrm>
              <a:off x="3026536" y="965915"/>
              <a:ext cx="116205" cy="11938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0" name="Textové pole 6"/>
            <p:cNvSpPr txBox="1"/>
            <p:nvPr/>
          </p:nvSpPr>
          <p:spPr>
            <a:xfrm>
              <a:off x="2859110" y="759853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DT2</a:t>
              </a:r>
              <a:endParaRPr lang="cs-CZ" sz="110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Textové pole 7"/>
            <p:cNvSpPr txBox="1"/>
            <p:nvPr/>
          </p:nvSpPr>
          <p:spPr>
            <a:xfrm>
              <a:off x="3103809" y="1056067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DT1</a:t>
              </a:r>
              <a:endParaRPr lang="cs-CZ" sz="110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Textové pole 15"/>
            <p:cNvSpPr txBox="1"/>
            <p:nvPr/>
          </p:nvSpPr>
          <p:spPr>
            <a:xfrm>
              <a:off x="1519707" y="90152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dirty="0">
                  <a:solidFill>
                    <a:srgbClr val="FD09DA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DT3</a:t>
              </a:r>
              <a:endParaRPr lang="cs-CZ" sz="11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3" name="Textové pole 17"/>
            <p:cNvSpPr txBox="1"/>
            <p:nvPr/>
          </p:nvSpPr>
          <p:spPr>
            <a:xfrm>
              <a:off x="4327302" y="257577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DT4</a:t>
              </a:r>
              <a:endParaRPr lang="cs-CZ" sz="110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4" name="Ovál 33"/>
            <p:cNvSpPr/>
            <p:nvPr/>
          </p:nvSpPr>
          <p:spPr>
            <a:xfrm>
              <a:off x="141668" y="270456"/>
              <a:ext cx="116205" cy="123568"/>
            </a:xfrm>
            <a:prstGeom prst="ellipse">
              <a:avLst/>
            </a:prstGeom>
            <a:solidFill>
              <a:srgbClr val="7030A0"/>
            </a:solidFill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5" name="Textové pole 19"/>
            <p:cNvSpPr txBox="1"/>
            <p:nvPr/>
          </p:nvSpPr>
          <p:spPr>
            <a:xfrm>
              <a:off x="0" y="0"/>
              <a:ext cx="906780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DT4</a:t>
              </a:r>
              <a:endParaRPr lang="cs-CZ" sz="1100">
                <a:solidFill>
                  <a:srgbClr val="4D4D4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ové pole 22"/>
          <p:cNvSpPr txBox="1"/>
          <p:nvPr/>
        </p:nvSpPr>
        <p:spPr>
          <a:xfrm>
            <a:off x="4457733" y="2990085"/>
            <a:ext cx="906780" cy="254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100" b="1">
                <a:solidFill>
                  <a:srgbClr val="80808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DT</a:t>
            </a:r>
            <a:endParaRPr lang="cs-CZ" sz="1100">
              <a:solidFill>
                <a:srgbClr val="4D4D4D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7" name="Volný tvar 36"/>
          <p:cNvSpPr/>
          <p:nvPr/>
        </p:nvSpPr>
        <p:spPr>
          <a:xfrm>
            <a:off x="5017550" y="4036173"/>
            <a:ext cx="274955" cy="42545"/>
          </a:xfrm>
          <a:custGeom>
            <a:avLst/>
            <a:gdLst>
              <a:gd name="connsiteX0" fmla="*/ 0 w 275379"/>
              <a:gd name="connsiteY0" fmla="*/ 0 h 42734"/>
              <a:gd name="connsiteX1" fmla="*/ 91793 w 275379"/>
              <a:gd name="connsiteY1" fmla="*/ 28244 h 42734"/>
              <a:gd name="connsiteX2" fmla="*/ 165933 w 275379"/>
              <a:gd name="connsiteY2" fmla="*/ 42366 h 42734"/>
              <a:gd name="connsiteX3" fmla="*/ 233013 w 275379"/>
              <a:gd name="connsiteY3" fmla="*/ 14122 h 42734"/>
              <a:gd name="connsiteX4" fmla="*/ 275379 w 275379"/>
              <a:gd name="connsiteY4" fmla="*/ 3530 h 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9" h="42734">
                <a:moveTo>
                  <a:pt x="0" y="0"/>
                </a:moveTo>
                <a:cubicBezTo>
                  <a:pt x="32068" y="10591"/>
                  <a:pt x="64137" y="21183"/>
                  <a:pt x="91793" y="28244"/>
                </a:cubicBezTo>
                <a:cubicBezTo>
                  <a:pt x="119449" y="35305"/>
                  <a:pt x="142396" y="44720"/>
                  <a:pt x="165933" y="42366"/>
                </a:cubicBezTo>
                <a:cubicBezTo>
                  <a:pt x="189470" y="40012"/>
                  <a:pt x="214772" y="20595"/>
                  <a:pt x="233013" y="14122"/>
                </a:cubicBezTo>
                <a:cubicBezTo>
                  <a:pt x="251254" y="7649"/>
                  <a:pt x="263316" y="5589"/>
                  <a:pt x="275379" y="35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6600558" y="3112772"/>
            <a:ext cx="116205" cy="119380"/>
          </a:xfrm>
          <a:prstGeom prst="ellipse">
            <a:avLst/>
          </a:prstGeom>
          <a:solidFill>
            <a:srgbClr val="7030A0"/>
          </a:solidFill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0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Fáze implementace C-</a:t>
            </a:r>
            <a:r>
              <a:rPr lang="cs-CZ" sz="2800" dirty="0" err="1"/>
              <a:t>Roads</a:t>
            </a:r>
            <a:r>
              <a:rPr lang="cs-CZ" sz="2800" dirty="0"/>
              <a:t> CZ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325358"/>
            <a:ext cx="8263072" cy="326602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cs-CZ" dirty="0"/>
              <a:t>Česká republika v souladu s návrhem projektu definovala implementaci a pilotní testování hybridních služeb C-ITS v šesti fázích (dále uváděných jako DT - </a:t>
            </a:r>
            <a:r>
              <a:rPr lang="cs-CZ" dirty="0" err="1"/>
              <a:t>Deployment</a:t>
            </a:r>
            <a:r>
              <a:rPr lang="cs-CZ" dirty="0"/>
              <a:t> &amp; </a:t>
            </a:r>
            <a:r>
              <a:rPr lang="cs-CZ" dirty="0" err="1"/>
              <a:t>Tests</a:t>
            </a:r>
            <a:r>
              <a:rPr lang="cs-CZ" dirty="0"/>
              <a:t>) rozdělených na základě jejich geografického umístění a odpovědných prováděcích subjektů.</a:t>
            </a:r>
          </a:p>
          <a:p>
            <a:endParaRPr lang="cs-CZ" b="1" u="sng" dirty="0" smtClean="0"/>
          </a:p>
          <a:p>
            <a:r>
              <a:rPr lang="cs-CZ" b="1" u="sng" dirty="0" smtClean="0"/>
              <a:t>DT1 </a:t>
            </a:r>
            <a:r>
              <a:rPr lang="cs-CZ" b="1" u="sng" dirty="0"/>
              <a:t>(projekt ŘSD </a:t>
            </a:r>
            <a:r>
              <a:rPr lang="cs-CZ" b="1" u="sng" dirty="0" smtClean="0"/>
              <a:t>na D1 km 180-210 v </a:t>
            </a:r>
            <a:r>
              <a:rPr lang="cs-CZ" b="1" u="sng" dirty="0"/>
              <a:t>aglomeraci Brno)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 ŘSD je zodpovědné za zavádění ITS G5 a služby založené na LTE budou poskytovány mobilním operátorem O2 Czech Republic. C-ITS služby budou pokrývat část dálnice D1 </a:t>
            </a:r>
            <a:r>
              <a:rPr lang="cs-CZ" dirty="0" smtClean="0"/>
              <a:t>spolu </a:t>
            </a:r>
            <a:r>
              <a:rPr lang="cs-CZ" dirty="0"/>
              <a:t>s vybranými hlavními silnicemi </a:t>
            </a:r>
            <a:r>
              <a:rPr lang="cs-CZ" dirty="0" smtClean="0"/>
              <a:t>na příjezdu k D1 z města Brna.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 V současné době </a:t>
            </a:r>
            <a:r>
              <a:rPr lang="cs-CZ" dirty="0" smtClean="0"/>
              <a:t>skončilo vyhodnocení výběrového řízení. Termín </a:t>
            </a:r>
            <a:r>
              <a:rPr lang="cs-CZ" dirty="0"/>
              <a:t>ukončení implementace je plánován na prosinec </a:t>
            </a:r>
            <a:r>
              <a:rPr lang="cs-CZ" dirty="0" smtClean="0"/>
              <a:t>2018.</a:t>
            </a:r>
            <a:endParaRPr lang="cs-CZ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6516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Fáze implementace C-</a:t>
            </a:r>
            <a:r>
              <a:rPr lang="cs-CZ" sz="2800" dirty="0" err="1"/>
              <a:t>Roads</a:t>
            </a:r>
            <a:r>
              <a:rPr lang="cs-CZ" sz="2800" dirty="0"/>
              <a:t> CZ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282224"/>
            <a:ext cx="8263072" cy="326602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cs-CZ" b="1" u="sng" dirty="0"/>
              <a:t>DT1 (projekt ŘSD </a:t>
            </a:r>
            <a:r>
              <a:rPr lang="cs-CZ" b="1" u="sng" dirty="0" smtClean="0"/>
              <a:t>na D1 v </a:t>
            </a:r>
            <a:r>
              <a:rPr lang="cs-CZ" b="1" u="sng" dirty="0"/>
              <a:t>aglomeraci Brno)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Instalace cca 25 </a:t>
            </a:r>
            <a:r>
              <a:rPr lang="cs-CZ" dirty="0"/>
              <a:t>komunikačních jednotek na infrastrukturu (RSU)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Vybavení desítek </a:t>
            </a:r>
            <a:r>
              <a:rPr lang="cs-CZ" dirty="0"/>
              <a:t>vozidel a vozíků </a:t>
            </a:r>
            <a:r>
              <a:rPr lang="cs-CZ" dirty="0" smtClean="0"/>
              <a:t>údržby (cca 70)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Využití stávajícího </a:t>
            </a:r>
            <a:r>
              <a:rPr lang="cs-CZ" dirty="0" err="1" smtClean="0"/>
              <a:t>Back</a:t>
            </a:r>
            <a:r>
              <a:rPr lang="cs-CZ" dirty="0" smtClean="0"/>
              <a:t> Office a C2X </a:t>
            </a:r>
            <a:r>
              <a:rPr lang="cs-CZ" dirty="0"/>
              <a:t>aplikace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UseCase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Road</a:t>
            </a:r>
            <a:r>
              <a:rPr lang="cs-CZ" dirty="0"/>
              <a:t> Works </a:t>
            </a:r>
            <a:r>
              <a:rPr lang="cs-CZ" dirty="0" err="1"/>
              <a:t>Warning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In-</a:t>
            </a:r>
            <a:r>
              <a:rPr lang="cs-CZ" dirty="0" err="1"/>
              <a:t>Vehicle</a:t>
            </a:r>
            <a:r>
              <a:rPr lang="cs-CZ" dirty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Probe</a:t>
            </a:r>
            <a:r>
              <a:rPr lang="cs-CZ" dirty="0" smtClean="0"/>
              <a:t> </a:t>
            </a:r>
            <a:r>
              <a:rPr lang="cs-CZ" dirty="0" err="1"/>
              <a:t>Vehicle</a:t>
            </a:r>
            <a:r>
              <a:rPr lang="cs-CZ" dirty="0"/>
              <a:t> </a:t>
            </a:r>
            <a:r>
              <a:rPr lang="cs-CZ" dirty="0" smtClean="0"/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Slow</a:t>
            </a:r>
            <a:r>
              <a:rPr lang="cs-CZ" dirty="0" smtClean="0"/>
              <a:t> and </a:t>
            </a:r>
            <a:r>
              <a:rPr lang="cs-CZ" dirty="0" err="1" smtClean="0"/>
              <a:t>Stacionary</a:t>
            </a:r>
            <a:r>
              <a:rPr lang="cs-CZ" dirty="0" smtClean="0"/>
              <a:t> </a:t>
            </a:r>
            <a:r>
              <a:rPr lang="cs-CZ" dirty="0" err="1" smtClean="0"/>
              <a:t>Vehicle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Emergency</a:t>
            </a:r>
            <a:r>
              <a:rPr lang="cs-CZ" dirty="0" smtClean="0"/>
              <a:t> </a:t>
            </a:r>
            <a:r>
              <a:rPr lang="cs-CZ" dirty="0" err="1" smtClean="0"/>
              <a:t>Vehicle</a:t>
            </a:r>
            <a:r>
              <a:rPr lang="cs-CZ" dirty="0" smtClean="0"/>
              <a:t> </a:t>
            </a:r>
            <a:r>
              <a:rPr lang="cs-CZ" dirty="0" err="1" smtClean="0"/>
              <a:t>Approaching</a:t>
            </a:r>
            <a:endParaRPr lang="cs-CZ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04" y="1922496"/>
            <a:ext cx="2807735" cy="28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Fáze implementace C-</a:t>
            </a:r>
            <a:r>
              <a:rPr lang="cs-CZ" sz="2800" dirty="0" err="1"/>
              <a:t>Roads</a:t>
            </a:r>
            <a:r>
              <a:rPr lang="cs-CZ" sz="2800" dirty="0"/>
              <a:t> CZ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416660"/>
            <a:ext cx="8263072" cy="356466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cs-CZ" b="1" u="sng" dirty="0"/>
              <a:t>DT3 (projekt ŘSD na dálnici </a:t>
            </a:r>
            <a:r>
              <a:rPr lang="cs-CZ" b="1" u="sng" dirty="0" smtClean="0"/>
              <a:t>D5 km 5-95 a D11 km 0-90) </a:t>
            </a:r>
            <a:endParaRPr lang="cs-CZ" b="1" u="sng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 ŘSD je zodpovědné za zavádění technologie ITS G5 a služby založené na LTE (nebo LTE-V) budou poskytovány mobilními operátory O2 a T-Mobile. Škoda auto v rámci testování vybaví několik vozů palubní jednotkou pro příjem a zobrazení služeb. Služby C-ITS budou pokrývat vybrané úseky dálnic D1, D5, D11 a D52 (I/52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 ŘSD </a:t>
            </a:r>
            <a:r>
              <a:rPr lang="cs-CZ" dirty="0" smtClean="0"/>
              <a:t>připravilo </a:t>
            </a:r>
            <a:r>
              <a:rPr lang="cs-CZ" dirty="0"/>
              <a:t>výběrové řízení s předpokládaným termínem ukončení – </a:t>
            </a:r>
            <a:r>
              <a:rPr lang="cs-CZ" dirty="0" smtClean="0"/>
              <a:t>srpen/září </a:t>
            </a:r>
            <a:r>
              <a:rPr lang="cs-CZ" dirty="0"/>
              <a:t>2018, </a:t>
            </a:r>
            <a:r>
              <a:rPr lang="cs-CZ" dirty="0" smtClean="0"/>
              <a:t>následovat bude implementace </a:t>
            </a:r>
            <a:r>
              <a:rPr lang="cs-CZ" dirty="0"/>
              <a:t>– </a:t>
            </a:r>
            <a:r>
              <a:rPr lang="cs-CZ" dirty="0" smtClean="0"/>
              <a:t>cca 220-240 dní.</a:t>
            </a: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264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762" y="393900"/>
            <a:ext cx="8263478" cy="34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Fáze implementace C-</a:t>
            </a:r>
            <a:r>
              <a:rPr lang="cs-CZ" sz="2800" dirty="0" err="1"/>
              <a:t>Roads</a:t>
            </a:r>
            <a:r>
              <a:rPr lang="cs-CZ" sz="2800" dirty="0"/>
              <a:t> CZ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3962" y="335939"/>
            <a:ext cx="0" cy="56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62" y="1304516"/>
            <a:ext cx="8263072" cy="356466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cs-CZ" b="1" u="sng" dirty="0"/>
              <a:t>DT3 (projekt ŘSD na dálnici </a:t>
            </a:r>
            <a:r>
              <a:rPr lang="cs-CZ" b="1" u="sng" dirty="0" smtClean="0"/>
              <a:t>D5 a D11) </a:t>
            </a:r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Instalace cca 55 </a:t>
            </a:r>
            <a:r>
              <a:rPr lang="cs-CZ" dirty="0"/>
              <a:t>komunikačních jednotek na infrastrukturu (RSU)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Vybavení desítek </a:t>
            </a:r>
            <a:r>
              <a:rPr lang="cs-CZ" dirty="0"/>
              <a:t>vozidel a vozíků údržby (cca </a:t>
            </a:r>
            <a:r>
              <a:rPr lang="cs-CZ" dirty="0" smtClean="0"/>
              <a:t>165)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Využití stávajícího </a:t>
            </a:r>
            <a:r>
              <a:rPr lang="cs-CZ" dirty="0" err="1"/>
              <a:t>Back</a:t>
            </a:r>
            <a:r>
              <a:rPr lang="cs-CZ" dirty="0"/>
              <a:t> Office a C2X </a:t>
            </a:r>
            <a:r>
              <a:rPr lang="cs-CZ" dirty="0" smtClean="0"/>
              <a:t>aplikace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UseCase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Road</a:t>
            </a:r>
            <a:r>
              <a:rPr lang="cs-CZ" sz="1600" dirty="0"/>
              <a:t> Works </a:t>
            </a:r>
            <a:r>
              <a:rPr lang="cs-CZ" sz="1600" dirty="0" err="1"/>
              <a:t>Warning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In-</a:t>
            </a:r>
            <a:r>
              <a:rPr lang="cs-CZ" sz="1600" dirty="0" err="1"/>
              <a:t>Vehicle</a:t>
            </a:r>
            <a:r>
              <a:rPr lang="cs-CZ" sz="1600" dirty="0"/>
              <a:t> </a:t>
            </a:r>
            <a:r>
              <a:rPr lang="cs-CZ" sz="1600" dirty="0" err="1" smtClean="0"/>
              <a:t>Information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Probe</a:t>
            </a:r>
            <a:r>
              <a:rPr lang="cs-CZ" sz="1600" dirty="0" smtClean="0"/>
              <a:t> </a:t>
            </a:r>
            <a:r>
              <a:rPr lang="cs-CZ" sz="1600" dirty="0" err="1"/>
              <a:t>Vehicle</a:t>
            </a:r>
            <a:r>
              <a:rPr lang="cs-CZ" sz="1600" dirty="0"/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Slow</a:t>
            </a:r>
            <a:r>
              <a:rPr lang="cs-CZ" sz="1600" dirty="0"/>
              <a:t> and </a:t>
            </a:r>
            <a:r>
              <a:rPr lang="cs-CZ" sz="1600" dirty="0" err="1"/>
              <a:t>Stacionary</a:t>
            </a:r>
            <a:r>
              <a:rPr lang="cs-CZ" sz="1600" dirty="0"/>
              <a:t> </a:t>
            </a:r>
            <a:r>
              <a:rPr lang="cs-CZ" sz="1600" dirty="0" err="1"/>
              <a:t>Vehicle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Emergency</a:t>
            </a:r>
            <a:r>
              <a:rPr lang="cs-CZ" sz="1600" dirty="0"/>
              <a:t> </a:t>
            </a:r>
            <a:r>
              <a:rPr lang="cs-CZ" sz="1600" dirty="0" err="1"/>
              <a:t>Vehicle</a:t>
            </a:r>
            <a:r>
              <a:rPr lang="cs-CZ" sz="1600" dirty="0"/>
              <a:t> </a:t>
            </a:r>
            <a:r>
              <a:rPr lang="cs-CZ" sz="1600" dirty="0" err="1" smtClean="0"/>
              <a:t>Approaching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Traffic</a:t>
            </a:r>
            <a:r>
              <a:rPr lang="cs-CZ" sz="1600" dirty="0" smtClean="0"/>
              <a:t> Jam </a:t>
            </a:r>
            <a:r>
              <a:rPr lang="cs-CZ" sz="1600" dirty="0" err="1" smtClean="0"/>
              <a:t>Ahead</a:t>
            </a:r>
            <a:r>
              <a:rPr lang="cs-CZ" sz="1600" dirty="0" smtClean="0"/>
              <a:t> </a:t>
            </a:r>
            <a:r>
              <a:rPr lang="cs-CZ" sz="1600" dirty="0" err="1" smtClean="0"/>
              <a:t>Warning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Weather</a:t>
            </a:r>
            <a:r>
              <a:rPr lang="cs-CZ" sz="1600" dirty="0"/>
              <a:t> </a:t>
            </a:r>
            <a:r>
              <a:rPr lang="cs-CZ" sz="1600" dirty="0" err="1"/>
              <a:t>Conditions</a:t>
            </a:r>
            <a:r>
              <a:rPr lang="cs-CZ" sz="1600" dirty="0"/>
              <a:t> </a:t>
            </a:r>
            <a:r>
              <a:rPr lang="cs-CZ" sz="1600" dirty="0" err="1" smtClean="0"/>
              <a:t>Warning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Hazardous</a:t>
            </a:r>
            <a:r>
              <a:rPr lang="cs-CZ" sz="1600" dirty="0" smtClean="0"/>
              <a:t> </a:t>
            </a:r>
            <a:r>
              <a:rPr lang="cs-CZ" sz="1600" dirty="0" err="1"/>
              <a:t>Location</a:t>
            </a:r>
            <a:r>
              <a:rPr lang="cs-CZ" sz="1600" dirty="0"/>
              <a:t> </a:t>
            </a:r>
            <a:r>
              <a:rPr lang="cs-CZ" sz="1600" dirty="0" err="1" smtClean="0"/>
              <a:t>Notification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Emergency</a:t>
            </a:r>
            <a:r>
              <a:rPr lang="cs-CZ" sz="1600" dirty="0"/>
              <a:t> </a:t>
            </a:r>
            <a:r>
              <a:rPr lang="cs-CZ" sz="1600" dirty="0" err="1"/>
              <a:t>Brake</a:t>
            </a:r>
            <a:r>
              <a:rPr lang="cs-CZ" sz="1600" dirty="0"/>
              <a:t> </a:t>
            </a:r>
            <a:r>
              <a:rPr lang="cs-CZ" sz="1600" dirty="0" err="1"/>
              <a:t>Light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067" y="1889185"/>
            <a:ext cx="2234996" cy="29799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683" y="2197705"/>
            <a:ext cx="1699404" cy="255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-Roads">
      <a:dk1>
        <a:sysClr val="windowText" lastClr="000000"/>
      </a:dk1>
      <a:lt1>
        <a:sysClr val="window" lastClr="FFFFFF"/>
      </a:lt1>
      <a:dk2>
        <a:srgbClr val="677D7D"/>
      </a:dk2>
      <a:lt2>
        <a:srgbClr val="93B0C9"/>
      </a:lt2>
      <a:accent1>
        <a:srgbClr val="FFFFFF"/>
      </a:accent1>
      <a:accent2>
        <a:srgbClr val="A11E2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628</Words>
  <Application>Microsoft Office PowerPoint</Application>
  <PresentationFormat>Předvádění na obrazovce (16:9)</PresentationFormat>
  <Paragraphs>72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 Kopecky</dc:creator>
  <cp:lastModifiedBy>Roman Voříšek</cp:lastModifiedBy>
  <cp:revision>52</cp:revision>
  <dcterms:created xsi:type="dcterms:W3CDTF">2017-06-22T18:55:27Z</dcterms:created>
  <dcterms:modified xsi:type="dcterms:W3CDTF">2018-06-19T05:57:08Z</dcterms:modified>
</cp:coreProperties>
</file>